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2"/>
    <p:restoredTop sz="94661"/>
  </p:normalViewPr>
  <p:slideViewPr>
    <p:cSldViewPr snapToGrid="0" snapToObjects="1">
      <p:cViewPr varScale="1">
        <p:scale>
          <a:sx n="82" d="100"/>
          <a:sy n="82" d="100"/>
        </p:scale>
        <p:origin x="108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>
                <a:latin typeface="+mn-lt"/>
              </a:rPr>
              <a:t>ICT Computing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Lesson 2: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Computer Hardware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6385467" cy="66109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Provide information to the computer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Devices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2334594"/>
            <a:ext cx="6073388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Input Devices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551" y="1690689"/>
            <a:ext cx="7125629" cy="46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382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Displays or produces data that has been processed by the computer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Devices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972" y="2319454"/>
            <a:ext cx="6456555" cy="41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2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303" y="1690689"/>
            <a:ext cx="6664248" cy="47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9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108" y="1825625"/>
            <a:ext cx="5207620" cy="81721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Provide connectivity for external computer components accessing the system unit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/ Output Devices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380" y="2549332"/>
            <a:ext cx="5968408" cy="36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8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/ Output Devices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536" y="2051824"/>
            <a:ext cx="6068928" cy="40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Lesson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1.2.1: Identify internal components of a computer, including case, CPU, RAM, motherboard, power supply, hard drive, expansion cards.</a:t>
            </a:r>
          </a:p>
          <a:p>
            <a:r>
              <a:rPr lang="en-US" dirty="0"/>
              <a:t>1.2.2: List various computer input devices (including mouse, keyboard, scanner, camera, microphone) and describe their uses.</a:t>
            </a:r>
          </a:p>
          <a:p>
            <a:r>
              <a:rPr lang="en-US" dirty="0"/>
              <a:t>1.2.3: Identify the types and purposes of specialized input devices, including game controller, stylus, barcode reader, fingerprint scanner, GPS device.</a:t>
            </a:r>
          </a:p>
          <a:p>
            <a:r>
              <a:rPr lang="en-US" dirty="0"/>
              <a:t>1.2.7: Connect an input device (e.g., mouse, keyboard, mobile phone, camera) and verify proper operation. 1.2.4: List various computer output devices (including monitor, printer, projector, speakers) and describe their uses.</a:t>
            </a:r>
          </a:p>
          <a:p>
            <a:r>
              <a:rPr lang="en-US" dirty="0"/>
              <a:t>1.2.8: Connect an output device (e.g., printer, monitor, projector) and verify proper operation.</a:t>
            </a:r>
          </a:p>
          <a:p>
            <a:r>
              <a:rPr lang="en-US" dirty="0"/>
              <a:t>1.2.5: Compare various data storage devices, including flash drive, external hard drive, memory card, discs.</a:t>
            </a:r>
          </a:p>
          <a:p>
            <a:r>
              <a:rPr lang="en-US" dirty="0"/>
              <a:t>1.2.6: Identify various computer connection ports, including USB, FireWire, parallel, serial, Ethernet (RJ-45), RJ-11, HDMI, audio.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95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746" y="1825625"/>
            <a:ext cx="4148254" cy="4129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Tower where the different components of your desktop computer are housed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Case</a:t>
            </a:r>
            <a:r>
              <a:rPr lang="en-US" dirty="0"/>
              <a:t>: houses all of the system unit’s internal components </a:t>
            </a:r>
          </a:p>
          <a:p>
            <a:pPr marL="0" indent="0">
              <a:buNone/>
            </a:pPr>
            <a:r>
              <a:rPr lang="en-US" dirty="0"/>
              <a:t>Protects from:</a:t>
            </a:r>
          </a:p>
          <a:p>
            <a:pPr lvl="0"/>
            <a:r>
              <a:rPr lang="en-US" dirty="0"/>
              <a:t>dust.</a:t>
            </a:r>
          </a:p>
          <a:p>
            <a:pPr lvl="0"/>
            <a:r>
              <a:rPr lang="en-US" dirty="0"/>
              <a:t>static electricity.</a:t>
            </a:r>
          </a:p>
          <a:p>
            <a:pPr lvl="0"/>
            <a:r>
              <a:rPr lang="en-US" dirty="0"/>
              <a:t>moisture.</a:t>
            </a:r>
          </a:p>
          <a:p>
            <a:pPr lvl="0"/>
            <a:r>
              <a:rPr lang="en-US" dirty="0"/>
              <a:t>physical damage.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Unit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938" y="2167225"/>
            <a:ext cx="3825412" cy="32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2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4333643" cy="2489897"/>
          </a:xfrm>
        </p:spPr>
        <p:txBody>
          <a:bodyPr/>
          <a:lstStyle/>
          <a:p>
            <a:r>
              <a:rPr lang="en-US" dirty="0"/>
              <a:t>Brain of the computer</a:t>
            </a:r>
          </a:p>
          <a:p>
            <a:r>
              <a:rPr lang="en-US" dirty="0"/>
              <a:t>Does all the processing</a:t>
            </a:r>
          </a:p>
          <a:p>
            <a:r>
              <a:rPr lang="en-US" dirty="0"/>
              <a:t>Speed measured in hertz (Hz)</a:t>
            </a:r>
          </a:p>
          <a:p>
            <a:r>
              <a:rPr lang="en-US" dirty="0"/>
              <a:t>Operate at 4 GHz (Gigahertz)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Processing Unit (CPU)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15883" y="2732601"/>
            <a:ext cx="177964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61" descr="Figure 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883" y="2732602"/>
            <a:ext cx="3880624" cy="34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8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2404482" cy="928726"/>
          </a:xfrm>
        </p:spPr>
        <p:txBody>
          <a:bodyPr/>
          <a:lstStyle/>
          <a:p>
            <a:r>
              <a:rPr lang="en-US"/>
              <a:t>Cool the CPU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 </a:t>
            </a:r>
            <a:r>
              <a:rPr lang="mr-IN" dirty="0"/>
              <a:t>–</a:t>
            </a:r>
            <a:r>
              <a:rPr lang="en-US" dirty="0"/>
              <a:t> Heat Sink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75210" y="2341755"/>
            <a:ext cx="171154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60" descr="Figure 2-3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09" y="2341756"/>
            <a:ext cx="3969835" cy="37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0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511740" cy="3627321"/>
          </a:xfrm>
        </p:spPr>
        <p:txBody>
          <a:bodyPr>
            <a:normAutofit/>
          </a:bodyPr>
          <a:lstStyle/>
          <a:p>
            <a:r>
              <a:rPr lang="en-US" dirty="0"/>
              <a:t>Memory chips that are stored on your computer’s motherboard</a:t>
            </a:r>
          </a:p>
          <a:p>
            <a:r>
              <a:rPr lang="en-US" dirty="0"/>
              <a:t>Stores data being processed by the CPU</a:t>
            </a:r>
          </a:p>
          <a:p>
            <a:r>
              <a:rPr lang="en-US" dirty="0"/>
              <a:t>Temporary memory</a:t>
            </a:r>
          </a:p>
          <a:p>
            <a:r>
              <a:rPr lang="en-US" dirty="0"/>
              <a:t>Like your desktop</a:t>
            </a:r>
          </a:p>
          <a:p>
            <a:r>
              <a:rPr lang="en-US" dirty="0"/>
              <a:t>The more RAM, the faster your computer can run and the more programs that can be opened at once (multi-tasking</a:t>
            </a:r>
          </a:p>
          <a:p>
            <a:r>
              <a:rPr lang="en-US" dirty="0"/>
              <a:t>Measured in bytes</a:t>
            </a:r>
          </a:p>
          <a:p>
            <a:r>
              <a:rPr lang="en-US" dirty="0"/>
              <a:t>Cost less than CPU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Access Memory (RAM)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8850" y="49734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59" descr="Figure 2-4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850" y="4973444"/>
            <a:ext cx="50165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8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3898745" cy="1240960"/>
          </a:xfrm>
        </p:spPr>
        <p:txBody>
          <a:bodyPr/>
          <a:lstStyle/>
          <a:p>
            <a:r>
              <a:rPr lang="en-US" dirty="0"/>
              <a:t>Circuit board inside computer</a:t>
            </a:r>
          </a:p>
          <a:p>
            <a:r>
              <a:rPr lang="en-US" dirty="0"/>
              <a:t>Connects all devices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Motherboard </a:t>
            </a:r>
            <a:r>
              <a:rPr lang="mr-IN" dirty="0"/>
              <a:t>–</a:t>
            </a:r>
            <a:r>
              <a:rPr lang="en-US" dirty="0"/>
              <a:t> Power Supply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98233" y="2698594"/>
            <a:ext cx="12193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58" descr="Figure 2-5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744313"/>
            <a:ext cx="3624147" cy="35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2449" y="1973766"/>
            <a:ext cx="276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Responsible for powering the computer and its parts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3533852" y="3734973"/>
            <a:ext cx="120680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157" descr="Figure 2-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135" y="3145082"/>
            <a:ext cx="2881215" cy="20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25625"/>
            <a:ext cx="8125057" cy="2623712"/>
          </a:xfrm>
        </p:spPr>
        <p:txBody>
          <a:bodyPr/>
          <a:lstStyle/>
          <a:p>
            <a:r>
              <a:rPr lang="en-US" dirty="0"/>
              <a:t>Stores all the software and data that is not being used currently by the CPU</a:t>
            </a:r>
          </a:p>
          <a:p>
            <a:r>
              <a:rPr lang="en-US" dirty="0"/>
              <a:t>Known as permanent storage because unlike RAM the hard drive retains all the data stored </a:t>
            </a:r>
            <a:r>
              <a:rPr lang="en-US" i="1" dirty="0"/>
              <a:t>even when the computer is turned off</a:t>
            </a:r>
          </a:p>
          <a:p>
            <a:r>
              <a:rPr lang="en-US" dirty="0"/>
              <a:t>Like RAM, hard drive space is measured in bytes</a:t>
            </a:r>
          </a:p>
          <a:p>
            <a:r>
              <a:rPr lang="en-US" dirty="0"/>
              <a:t>Less expensive than RAM, but slower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37064" y="423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55" descr="Figure 2-8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064" y="4237463"/>
            <a:ext cx="24130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41434" y="423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7" name="Picture 156" descr="Figure 2-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8" t="7857" r="5928" b="5228"/>
          <a:stretch>
            <a:fillRect/>
          </a:stretch>
        </p:blipFill>
        <p:spPr bwMode="auto">
          <a:xfrm>
            <a:off x="5341434" y="4237463"/>
            <a:ext cx="22606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4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021087" cy="1687009"/>
          </a:xfrm>
        </p:spPr>
        <p:txBody>
          <a:bodyPr/>
          <a:lstStyle/>
          <a:p>
            <a:r>
              <a:rPr lang="en-US" dirty="0"/>
              <a:t>Plugged directly into the motherboard’s expansion slots</a:t>
            </a:r>
          </a:p>
          <a:p>
            <a:r>
              <a:rPr lang="en-US" dirty="0"/>
              <a:t> Accessible from the rear of the system unit</a:t>
            </a:r>
          </a:p>
          <a:p>
            <a:r>
              <a:rPr lang="en-US" dirty="0"/>
              <a:t>Add functionality (video, network, graphics)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Cards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54" descr="Figure 2-9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994" y="3323062"/>
            <a:ext cx="4842107" cy="28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2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475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ICT Computing Lesson 2:</vt:lpstr>
      <vt:lpstr>Objectives Lesson 2</vt:lpstr>
      <vt:lpstr>System Unit</vt:lpstr>
      <vt:lpstr>Central Processing Unit (CPU)</vt:lpstr>
      <vt:lpstr>Fan – Heat Sink</vt:lpstr>
      <vt:lpstr>Random Access Memory (RAM)</vt:lpstr>
      <vt:lpstr>Motherboard – Power Supply</vt:lpstr>
      <vt:lpstr>Hard Drive</vt:lpstr>
      <vt:lpstr>Expansion Cards</vt:lpstr>
      <vt:lpstr>Input Devices</vt:lpstr>
      <vt:lpstr>Specialized Input Devices</vt:lpstr>
      <vt:lpstr>Output Devices</vt:lpstr>
      <vt:lpstr>Data Storage</vt:lpstr>
      <vt:lpstr>Input / Output Devices</vt:lpstr>
      <vt:lpstr>Input / Output Devices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Todd Hopkins</cp:lastModifiedBy>
  <cp:revision>209</cp:revision>
  <dcterms:created xsi:type="dcterms:W3CDTF">2015-10-05T10:58:57Z</dcterms:created>
  <dcterms:modified xsi:type="dcterms:W3CDTF">2019-04-30T14:03:02Z</dcterms:modified>
</cp:coreProperties>
</file>